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8" r:id="rId4"/>
    <p:sldId id="259" r:id="rId5"/>
    <p:sldId id="271" r:id="rId6"/>
    <p:sldId id="276" r:id="rId7"/>
    <p:sldId id="260" r:id="rId8"/>
    <p:sldId id="273" r:id="rId9"/>
    <p:sldId id="277" r:id="rId10"/>
    <p:sldId id="286" r:id="rId11"/>
    <p:sldId id="280" r:id="rId12"/>
    <p:sldId id="279" r:id="rId13"/>
    <p:sldId id="262" r:id="rId14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6"/>
      <p:bold r:id="rId17"/>
    </p:embeddedFont>
    <p:embeddedFont>
      <p:font typeface="KoPub돋움체 Light" panose="02020603020101020101" pitchFamily="18" charset="-127"/>
      <p:regular r:id="rId18"/>
    </p:embeddedFont>
    <p:embeddedFont>
      <p:font typeface="KoPub돋움체 Medium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공 하영" initials="공하" lastIdx="1" clrIdx="0">
    <p:extLst>
      <p:ext uri="{19B8F6BF-5375-455C-9EA6-DF929625EA0E}">
        <p15:presenceInfo xmlns:p15="http://schemas.microsoft.com/office/powerpoint/2012/main" userId="53f001416ba8b8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106" autoAdjust="0"/>
  </p:normalViewPr>
  <p:slideViewPr>
    <p:cSldViewPr snapToGrid="0">
      <p:cViewPr varScale="1">
        <p:scale>
          <a:sx n="70" d="100"/>
          <a:sy n="70" d="100"/>
        </p:scale>
        <p:origin x="365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YCL\PYDATAexam\full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복원하천 유무에 따른 미세먼지 </a:t>
            </a:r>
            <a:r>
              <a:rPr lang="ko-KR" altLang="en-US" dirty="0" err="1"/>
              <a:t>측정량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5166885389326333E-2"/>
          <c:y val="0.33824219889180518"/>
          <c:w val="0.88440266841644799"/>
          <c:h val="0.56916520851560226"/>
        </c:manualLayout>
      </c:layout>
      <c:scatterChart>
        <c:scatterStyle val="lineMarker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미세먼지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xVal>
            <c:strRef>
              <c:f>Sheet2!$A$2:$A$41</c:f>
              <c:strCache>
                <c:ptCount val="40"/>
                <c:pt idx="0">
                  <c:v>강남대로</c:v>
                </c:pt>
                <c:pt idx="1">
                  <c:v>강북구(번동)</c:v>
                </c:pt>
                <c:pt idx="2">
                  <c:v>관악구(신림동)</c:v>
                </c:pt>
                <c:pt idx="3">
                  <c:v>구로구(구로동)</c:v>
                </c:pt>
                <c:pt idx="4">
                  <c:v>노원구(상계동)</c:v>
                </c:pt>
                <c:pt idx="5">
                  <c:v>도봉구(쌍문동)</c:v>
                </c:pt>
                <c:pt idx="6">
                  <c:v>동대문구(용두동)</c:v>
                </c:pt>
                <c:pt idx="7">
                  <c:v>마포구(대흥동)</c:v>
                </c:pt>
                <c:pt idx="8">
                  <c:v>서대문구(남가좌동)</c:v>
                </c:pt>
                <c:pt idx="9">
                  <c:v>서초구(반포동)</c:v>
                </c:pt>
                <c:pt idx="10">
                  <c:v>송파구(삼전동)</c:v>
                </c:pt>
                <c:pt idx="11">
                  <c:v>영등포구(당산동)</c:v>
                </c:pt>
                <c:pt idx="12">
                  <c:v>정릉로</c:v>
                </c:pt>
                <c:pt idx="13">
                  <c:v>종로</c:v>
                </c:pt>
                <c:pt idx="14">
                  <c:v>종로구(효제동)</c:v>
                </c:pt>
                <c:pt idx="15">
                  <c:v>중구(서소문동)</c:v>
                </c:pt>
                <c:pt idx="16">
                  <c:v>중랑구(면목동,면목본동)</c:v>
                </c:pt>
                <c:pt idx="17">
                  <c:v>청계천로</c:v>
                </c:pt>
                <c:pt idx="18">
                  <c:v>홍릉로</c:v>
                </c:pt>
                <c:pt idx="19">
                  <c:v>화랑로</c:v>
                </c:pt>
                <c:pt idx="20">
                  <c:v>강남구(삼성2동)</c:v>
                </c:pt>
                <c:pt idx="21">
                  <c:v>강동구(천호1동)</c:v>
                </c:pt>
                <c:pt idx="22">
                  <c:v>강변북로</c:v>
                </c:pt>
                <c:pt idx="23">
                  <c:v>강서구(화곡동)</c:v>
                </c:pt>
                <c:pt idx="24">
                  <c:v>공항대로</c:v>
                </c:pt>
                <c:pt idx="25">
                  <c:v>광진구(구의동)</c:v>
                </c:pt>
                <c:pt idx="26">
                  <c:v>금천구(시흥5동)</c:v>
                </c:pt>
                <c:pt idx="27">
                  <c:v>도산대로</c:v>
                </c:pt>
                <c:pt idx="28">
                  <c:v>동작구(사당동)</c:v>
                </c:pt>
                <c:pt idx="29">
                  <c:v>동작대로</c:v>
                </c:pt>
                <c:pt idx="30">
                  <c:v>성동구(성수동)</c:v>
                </c:pt>
                <c:pt idx="31">
                  <c:v>성북구(길음동)</c:v>
                </c:pt>
                <c:pt idx="32">
                  <c:v>시흥대로</c:v>
                </c:pt>
                <c:pt idx="33">
                  <c:v>신촌로</c:v>
                </c:pt>
                <c:pt idx="34">
                  <c:v>양천구(신정동)</c:v>
                </c:pt>
                <c:pt idx="35">
                  <c:v>영등포로</c:v>
                </c:pt>
                <c:pt idx="36">
                  <c:v>용산구(한남동)</c:v>
                </c:pt>
                <c:pt idx="37">
                  <c:v>은평구(불광동)</c:v>
                </c:pt>
                <c:pt idx="38">
                  <c:v>천호대로</c:v>
                </c:pt>
                <c:pt idx="39">
                  <c:v>한강대로</c:v>
                </c:pt>
              </c:strCache>
            </c:strRef>
          </c:xVal>
          <c:yVal>
            <c:numRef>
              <c:f>Sheet2!$C$2:$C$41</c:f>
              <c:numCache>
                <c:formatCode>General</c:formatCode>
                <c:ptCount val="40"/>
                <c:pt idx="0">
                  <c:v>30.76229508196721</c:v>
                </c:pt>
                <c:pt idx="1">
                  <c:v>30.99453551912568</c:v>
                </c:pt>
                <c:pt idx="2">
                  <c:v>31.967677595628452</c:v>
                </c:pt>
                <c:pt idx="3">
                  <c:v>32.393442622950822</c:v>
                </c:pt>
                <c:pt idx="4">
                  <c:v>32.734972677595643</c:v>
                </c:pt>
                <c:pt idx="5">
                  <c:v>33.086311475409872</c:v>
                </c:pt>
                <c:pt idx="6">
                  <c:v>33.992267759562857</c:v>
                </c:pt>
                <c:pt idx="7">
                  <c:v>34.029316939890712</c:v>
                </c:pt>
                <c:pt idx="8">
                  <c:v>34.23898907103824</c:v>
                </c:pt>
                <c:pt idx="9">
                  <c:v>34.811475409836063</c:v>
                </c:pt>
                <c:pt idx="10">
                  <c:v>34.872622950819647</c:v>
                </c:pt>
                <c:pt idx="11">
                  <c:v>34.914945355191293</c:v>
                </c:pt>
                <c:pt idx="12">
                  <c:v>35.541967213114752</c:v>
                </c:pt>
                <c:pt idx="13">
                  <c:v>35.831721311475398</c:v>
                </c:pt>
                <c:pt idx="14">
                  <c:v>36.508196721311478</c:v>
                </c:pt>
                <c:pt idx="15">
                  <c:v>36.684016393442612</c:v>
                </c:pt>
                <c:pt idx="16">
                  <c:v>38.075819672131168</c:v>
                </c:pt>
                <c:pt idx="17">
                  <c:v>38.568224043715873</c:v>
                </c:pt>
                <c:pt idx="18">
                  <c:v>39.043715846994537</c:v>
                </c:pt>
                <c:pt idx="19">
                  <c:v>39.147540983606561</c:v>
                </c:pt>
                <c:pt idx="20">
                  <c:v>31.382513661202189</c:v>
                </c:pt>
                <c:pt idx="21">
                  <c:v>31.975245901639351</c:v>
                </c:pt>
                <c:pt idx="22">
                  <c:v>32.087431693989068</c:v>
                </c:pt>
                <c:pt idx="23">
                  <c:v>33.21846994535516</c:v>
                </c:pt>
                <c:pt idx="24">
                  <c:v>33.988032786885242</c:v>
                </c:pt>
                <c:pt idx="25">
                  <c:v>34.142459016393452</c:v>
                </c:pt>
                <c:pt idx="26">
                  <c:v>34.52983606557374</c:v>
                </c:pt>
                <c:pt idx="27">
                  <c:v>35.44565573770489</c:v>
                </c:pt>
                <c:pt idx="28">
                  <c:v>36.118661202185777</c:v>
                </c:pt>
                <c:pt idx="29">
                  <c:v>36.772896174863419</c:v>
                </c:pt>
                <c:pt idx="30">
                  <c:v>37.139344262295083</c:v>
                </c:pt>
                <c:pt idx="31">
                  <c:v>37.234972677595628</c:v>
                </c:pt>
                <c:pt idx="32">
                  <c:v>37.930000000000021</c:v>
                </c:pt>
                <c:pt idx="33">
                  <c:v>38.420710382513647</c:v>
                </c:pt>
                <c:pt idx="34">
                  <c:v>38.846994535519123</c:v>
                </c:pt>
                <c:pt idx="35">
                  <c:v>39.360655737704917</c:v>
                </c:pt>
                <c:pt idx="36">
                  <c:v>39.562240437158472</c:v>
                </c:pt>
                <c:pt idx="37">
                  <c:v>40.767759562841533</c:v>
                </c:pt>
                <c:pt idx="38">
                  <c:v>41.185792349726768</c:v>
                </c:pt>
                <c:pt idx="39">
                  <c:v>41.92622950819672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6D-4DE2-879D-7ADBEF288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758495"/>
        <c:axId val="2507389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Sheet2!$B$1</c15:sqref>
                        </c15:formulaRef>
                      </c:ext>
                    </c:extLst>
                    <c:strCache>
                      <c:ptCount val="1"/>
                      <c:pt idx="0">
                        <c:v>1km내복원하천여부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Sheet2!$A$2:$A$41</c15:sqref>
                        </c15:formulaRef>
                      </c:ext>
                    </c:extLst>
                    <c:strCache>
                      <c:ptCount val="40"/>
                      <c:pt idx="0">
                        <c:v>강남대로</c:v>
                      </c:pt>
                      <c:pt idx="1">
                        <c:v>강북구(번동)</c:v>
                      </c:pt>
                      <c:pt idx="2">
                        <c:v>관악구(신림동)</c:v>
                      </c:pt>
                      <c:pt idx="3">
                        <c:v>구로구(구로동)</c:v>
                      </c:pt>
                      <c:pt idx="4">
                        <c:v>노원구(상계동)</c:v>
                      </c:pt>
                      <c:pt idx="5">
                        <c:v>도봉구(쌍문동)</c:v>
                      </c:pt>
                      <c:pt idx="6">
                        <c:v>동대문구(용두동)</c:v>
                      </c:pt>
                      <c:pt idx="7">
                        <c:v>마포구(대흥동)</c:v>
                      </c:pt>
                      <c:pt idx="8">
                        <c:v>서대문구(남가좌동)</c:v>
                      </c:pt>
                      <c:pt idx="9">
                        <c:v>서초구(반포동)</c:v>
                      </c:pt>
                      <c:pt idx="10">
                        <c:v>송파구(삼전동)</c:v>
                      </c:pt>
                      <c:pt idx="11">
                        <c:v>영등포구(당산동)</c:v>
                      </c:pt>
                      <c:pt idx="12">
                        <c:v>정릉로</c:v>
                      </c:pt>
                      <c:pt idx="13">
                        <c:v>종로</c:v>
                      </c:pt>
                      <c:pt idx="14">
                        <c:v>종로구(효제동)</c:v>
                      </c:pt>
                      <c:pt idx="15">
                        <c:v>중구(서소문동)</c:v>
                      </c:pt>
                      <c:pt idx="16">
                        <c:v>중랑구(면목동,면목본동)</c:v>
                      </c:pt>
                      <c:pt idx="17">
                        <c:v>청계천로</c:v>
                      </c:pt>
                      <c:pt idx="18">
                        <c:v>홍릉로</c:v>
                      </c:pt>
                      <c:pt idx="19">
                        <c:v>화랑로</c:v>
                      </c:pt>
                      <c:pt idx="20">
                        <c:v>강남구(삼성2동)</c:v>
                      </c:pt>
                      <c:pt idx="21">
                        <c:v>강동구(천호1동)</c:v>
                      </c:pt>
                      <c:pt idx="22">
                        <c:v>강변북로</c:v>
                      </c:pt>
                      <c:pt idx="23">
                        <c:v>강서구(화곡동)</c:v>
                      </c:pt>
                      <c:pt idx="24">
                        <c:v>공항대로</c:v>
                      </c:pt>
                      <c:pt idx="25">
                        <c:v>광진구(구의동)</c:v>
                      </c:pt>
                      <c:pt idx="26">
                        <c:v>금천구(시흥5동)</c:v>
                      </c:pt>
                      <c:pt idx="27">
                        <c:v>도산대로</c:v>
                      </c:pt>
                      <c:pt idx="28">
                        <c:v>동작구(사당동)</c:v>
                      </c:pt>
                      <c:pt idx="29">
                        <c:v>동작대로</c:v>
                      </c:pt>
                      <c:pt idx="30">
                        <c:v>성동구(성수동)</c:v>
                      </c:pt>
                      <c:pt idx="31">
                        <c:v>성북구(길음동)</c:v>
                      </c:pt>
                      <c:pt idx="32">
                        <c:v>시흥대로</c:v>
                      </c:pt>
                      <c:pt idx="33">
                        <c:v>신촌로</c:v>
                      </c:pt>
                      <c:pt idx="34">
                        <c:v>양천구(신정동)</c:v>
                      </c:pt>
                      <c:pt idx="35">
                        <c:v>영등포로</c:v>
                      </c:pt>
                      <c:pt idx="36">
                        <c:v>용산구(한남동)</c:v>
                      </c:pt>
                      <c:pt idx="37">
                        <c:v>은평구(불광동)</c:v>
                      </c:pt>
                      <c:pt idx="38">
                        <c:v>천호대로</c:v>
                      </c:pt>
                      <c:pt idx="39">
                        <c:v>한강대로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Sheet2!$B$2:$B$41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1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16D-4DE2-879D-7ADBEF288293}"/>
                  </c:ext>
                </c:extLst>
              </c15:ser>
            </c15:filteredScatterSeries>
          </c:ext>
        </c:extLst>
      </c:scatterChart>
      <c:valAx>
        <c:axId val="250758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38943"/>
        <c:crosses val="autoZero"/>
        <c:crossBetween val="midCat"/>
      </c:valAx>
      <c:valAx>
        <c:axId val="250738943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584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5E1E1-D731-4B78-BD53-7A7FDFB82B8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2E3C1-741A-4725-BA2D-ADCD4000D3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시간이 지남에 따라 복원하천의 미세먼지 감축효과를 측정하게 위해 하천공사가 있었던 그룹과 없었던 그룹의 미세먼지 차이를 파악하였다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둘의 다른 변수들의 효과가 동일하다고 가정했을 때 두 그룹간 차이는 하천복원에 의한 것으로 나타나기 때문이다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9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처리변수의 영향을 받은 집단과 받지 않은 집단의 객체들 각각에 점수를 매김</a:t>
            </a:r>
            <a:r>
              <a:rPr lang="en-US" altLang="ko-KR" dirty="0"/>
              <a:t>. </a:t>
            </a:r>
            <a:r>
              <a:rPr lang="ko-KR" altLang="en-US" dirty="0"/>
              <a:t>매겨진 점수에 따라 처리변수를 적용한 샘플과 적용하지 않은 샘플을 비교하여 처리변수의 효과를 추정한다</a:t>
            </a:r>
            <a:r>
              <a:rPr lang="en-US" altLang="ko-KR" dirty="0"/>
              <a:t>. </a:t>
            </a:r>
            <a:r>
              <a:rPr lang="ko-KR" altLang="en-US" dirty="0"/>
              <a:t>다른 변수들과 인과관계가 존재하는 변수는 교란변수로 설정하여 분석한다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조건과 상관없이 하천공사만을 통해 </a:t>
            </a:r>
            <a:r>
              <a:rPr lang="en-US" altLang="ko-KR" dirty="0"/>
              <a:t>0.1</a:t>
            </a:r>
            <a:r>
              <a:rPr lang="ko-KR" altLang="en-US" dirty="0"/>
              <a:t>만큼의 미세먼지 감소효과가 있고 녹지</a:t>
            </a:r>
            <a:r>
              <a:rPr lang="en-US" altLang="ko-KR" dirty="0"/>
              <a:t>, </a:t>
            </a:r>
            <a:r>
              <a:rPr lang="ko-KR" altLang="en-US" dirty="0"/>
              <a:t>교통량</a:t>
            </a:r>
            <a:r>
              <a:rPr lang="en-US" altLang="ko-KR" dirty="0"/>
              <a:t>, </a:t>
            </a:r>
            <a:r>
              <a:rPr lang="ko-KR" altLang="en-US" dirty="0"/>
              <a:t>밀집도의 상관관계까지 고려한다면 </a:t>
            </a:r>
            <a:r>
              <a:rPr lang="en-US" altLang="ko-KR" dirty="0"/>
              <a:t>1.15</a:t>
            </a:r>
            <a:r>
              <a:rPr lang="ko-KR" altLang="en-US" dirty="0"/>
              <a:t>만큼의 미세먼지 감소효과가 있다고 측정할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3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1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84B3D0-7BF1-4460-999C-A84A70FA9DB7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C4E6E4-2B5F-45FD-998F-5267B025B8EA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409473-0917-456D-99F5-486A278927B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AEE535-6858-44C7-81E5-4A5C3AEEB37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CC7F0EA-65C5-481E-A449-46393E42D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157080"/>
              </p:ext>
            </p:extLst>
          </p:nvPr>
        </p:nvGraphicFramePr>
        <p:xfrm>
          <a:off x="3809999" y="23213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AA7B26FE-46E6-400C-AAFE-E6BDE074D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1450"/>
              </p:ext>
            </p:extLst>
          </p:nvPr>
        </p:nvGraphicFramePr>
        <p:xfrm>
          <a:off x="521854" y="5448135"/>
          <a:ext cx="11148291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16097">
                  <a:extLst>
                    <a:ext uri="{9D8B030D-6E8A-4147-A177-3AD203B41FA5}">
                      <a16:colId xmlns:a16="http://schemas.microsoft.com/office/drawing/2014/main" val="2865869733"/>
                    </a:ext>
                  </a:extLst>
                </a:gridCol>
                <a:gridCol w="3716097">
                  <a:extLst>
                    <a:ext uri="{9D8B030D-6E8A-4147-A177-3AD203B41FA5}">
                      <a16:colId xmlns:a16="http://schemas.microsoft.com/office/drawing/2014/main" val="1775814896"/>
                    </a:ext>
                  </a:extLst>
                </a:gridCol>
                <a:gridCol w="3716097">
                  <a:extLst>
                    <a:ext uri="{9D8B030D-6E8A-4147-A177-3AD203B41FA5}">
                      <a16:colId xmlns:a16="http://schemas.microsoft.com/office/drawing/2014/main" val="496651920"/>
                    </a:ext>
                  </a:extLst>
                </a:gridCol>
              </a:tblGrid>
              <a:tr h="311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복원하천 </a:t>
                      </a:r>
                      <a:r>
                        <a:rPr lang="en-US" altLang="ko-KR" dirty="0"/>
                        <a:t>X </a:t>
                      </a:r>
                      <a:r>
                        <a:rPr lang="ko-KR" altLang="en-US" dirty="0"/>
                        <a:t>관측소 미세먼지 값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복원하천 </a:t>
                      </a:r>
                      <a:r>
                        <a:rPr lang="en-US" altLang="ko-KR" dirty="0"/>
                        <a:t>O </a:t>
                      </a:r>
                      <a:r>
                        <a:rPr lang="ko-KR" altLang="en-US" dirty="0"/>
                        <a:t>관측소 미세먼지 값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하천 복원의 미세먼지 처리 효과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2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44.882557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42.479972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2.402586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50833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4B1F31-4D68-4AB5-B9BE-C44BAACF5F6D}"/>
              </a:ext>
            </a:extLst>
          </p:cNvPr>
          <p:cNvSpPr/>
          <p:nvPr/>
        </p:nvSpPr>
        <p:spPr>
          <a:xfrm>
            <a:off x="7944003" y="5314990"/>
            <a:ext cx="3726142" cy="100289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9FAC64-8200-4D7A-9194-7F8CB0C2F021}"/>
              </a:ext>
            </a:extLst>
          </p:cNvPr>
          <p:cNvSpPr/>
          <p:nvPr/>
        </p:nvSpPr>
        <p:spPr>
          <a:xfrm>
            <a:off x="1480547" y="1273629"/>
            <a:ext cx="9426939" cy="66405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하천 복원 그룹의 일평균 미세먼지가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2.40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낮아지는 효과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보임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1EA12-D984-4ED5-9A5F-0AFE538512CA}"/>
              </a:ext>
            </a:extLst>
          </p:cNvPr>
          <p:cNvSpPr txBox="1"/>
          <p:nvPr/>
        </p:nvSpPr>
        <p:spPr>
          <a:xfrm>
            <a:off x="2338499" y="420650"/>
            <a:ext cx="9509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이중차분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(DID; Difference in Difference)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90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9" y="420650"/>
            <a:ext cx="4465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성향점수매칭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(Propensity Score Matching)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5C003F-848B-486A-82AC-DBF4BF4865F7}"/>
              </a:ext>
            </a:extLst>
          </p:cNvPr>
          <p:cNvSpPr/>
          <p:nvPr/>
        </p:nvSpPr>
        <p:spPr>
          <a:xfrm>
            <a:off x="2756733" y="3049674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녹지면적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교란변수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1BAC82-6C8D-409F-A990-D61E879F14B8}"/>
              </a:ext>
            </a:extLst>
          </p:cNvPr>
          <p:cNvSpPr/>
          <p:nvPr/>
        </p:nvSpPr>
        <p:spPr>
          <a:xfrm>
            <a:off x="1707518" y="4509197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평균기온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DE5B2A-88D2-4763-A7D6-5C6D9DD777DA}"/>
              </a:ext>
            </a:extLst>
          </p:cNvPr>
          <p:cNvSpPr/>
          <p:nvPr/>
        </p:nvSpPr>
        <p:spPr>
          <a:xfrm>
            <a:off x="3647687" y="4509197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미세먼지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A31B8D-F279-4056-A9BE-7F5AB708A147}"/>
              </a:ext>
            </a:extLst>
          </p:cNvPr>
          <p:cNvCxnSpPr>
            <a:cxnSpLocks/>
          </p:cNvCxnSpPr>
          <p:nvPr/>
        </p:nvCxnSpPr>
        <p:spPr>
          <a:xfrm flipH="1">
            <a:off x="2373311" y="3940628"/>
            <a:ext cx="478926" cy="5685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CE90B-5990-4A05-9E40-0F7E3F486FB5}"/>
              </a:ext>
            </a:extLst>
          </p:cNvPr>
          <p:cNvCxnSpPr/>
          <p:nvPr/>
        </p:nvCxnSpPr>
        <p:spPr>
          <a:xfrm>
            <a:off x="3536318" y="3940628"/>
            <a:ext cx="410308" cy="5216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578E9D7-E2A9-4AF3-B208-28BA57DA3322}"/>
              </a:ext>
            </a:extLst>
          </p:cNvPr>
          <p:cNvCxnSpPr/>
          <p:nvPr/>
        </p:nvCxnSpPr>
        <p:spPr>
          <a:xfrm>
            <a:off x="2709841" y="4954674"/>
            <a:ext cx="8264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C9B4A5-F491-4187-8BD3-83C5A55744EA}"/>
              </a:ext>
            </a:extLst>
          </p:cNvPr>
          <p:cNvSpPr/>
          <p:nvPr/>
        </p:nvSpPr>
        <p:spPr>
          <a:xfrm>
            <a:off x="6581953" y="2638897"/>
            <a:ext cx="2144486" cy="467262"/>
          </a:xfrm>
          <a:prstGeom prst="parallelogram">
            <a:avLst>
              <a:gd name="adj" fmla="val 64605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교란변수 설정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D7C0042-2D31-4AC6-B8BB-4CF582F70B39}"/>
              </a:ext>
            </a:extLst>
          </p:cNvPr>
          <p:cNvSpPr/>
          <p:nvPr/>
        </p:nvSpPr>
        <p:spPr>
          <a:xfrm>
            <a:off x="9412239" y="2638897"/>
            <a:ext cx="2144486" cy="467262"/>
          </a:xfrm>
          <a:prstGeom prst="parallelogram">
            <a:avLst>
              <a:gd name="adj" fmla="val 64605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 과 값</a:t>
            </a: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805262DB-F43F-4B9E-BF01-0BA31C068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25229"/>
              </p:ext>
            </p:extLst>
          </p:nvPr>
        </p:nvGraphicFramePr>
        <p:xfrm>
          <a:off x="6581953" y="3388350"/>
          <a:ext cx="2144486" cy="219602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4486">
                  <a:extLst>
                    <a:ext uri="{9D8B030D-6E8A-4147-A177-3AD203B41FA5}">
                      <a16:colId xmlns:a16="http://schemas.microsoft.com/office/drawing/2014/main" val="228249097"/>
                    </a:ext>
                  </a:extLst>
                </a:gridCol>
              </a:tblGrid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X</a:t>
                      </a:r>
                      <a:endParaRPr lang="ko-KR" altLang="en-US" sz="16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072651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028973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녹지면적과 교통량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44049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주거밀집도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54383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D6DDCF-6446-45F3-8175-6B67195C4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8729"/>
              </p:ext>
            </p:extLst>
          </p:nvPr>
        </p:nvGraphicFramePr>
        <p:xfrm>
          <a:off x="9412239" y="3388350"/>
          <a:ext cx="2144486" cy="215586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4486">
                  <a:extLst>
                    <a:ext uri="{9D8B030D-6E8A-4147-A177-3AD203B41FA5}">
                      <a16:colId xmlns:a16="http://schemas.microsoft.com/office/drawing/2014/main" val="228249097"/>
                    </a:ext>
                  </a:extLst>
                </a:gridCol>
              </a:tblGrid>
              <a:tr h="538967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-0.1044862052710895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072651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-0.44681951837309225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028973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-0.5363364995356937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44049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-1.150616838262029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54383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0770CE-D660-483F-9621-BC2B41393756}"/>
              </a:ext>
            </a:extLst>
          </p:cNvPr>
          <p:cNvSpPr/>
          <p:nvPr/>
        </p:nvSpPr>
        <p:spPr>
          <a:xfrm>
            <a:off x="1480547" y="1273629"/>
            <a:ext cx="9426939" cy="66405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하천 공사 여부만으로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0.1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만큼의 미세먼지 감소 효과를 불러일으키며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상관관계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교통량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주거밀집도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함께 고려한다면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1.15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만큼의 미세먼지 감소 효과가 나타남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B9DDD-16DC-4551-9280-F010976E7CE9}"/>
              </a:ext>
            </a:extLst>
          </p:cNvPr>
          <p:cNvSpPr txBox="1"/>
          <p:nvPr/>
        </p:nvSpPr>
        <p:spPr>
          <a:xfrm>
            <a:off x="293092" y="5737887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공통변수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평균기온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평균풍속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강수량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교란변수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녹지면적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24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0AA4B3A-617F-4962-BB18-1E9D9C1299E4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593D-4941-41C6-913A-78B95F2CE2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BA3A68-B836-44F9-B009-A5D940B0ABC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8AF727-5592-4823-806F-CD76C554A1E1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5F0A0-E173-4CF4-9144-7DA270446F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6EED6-D150-4941-BACB-5972C1BC4CE9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0F2365-1EF6-4EFF-8158-DB099AD6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3" y="1822047"/>
            <a:ext cx="1606953" cy="16069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07F0C6-BAF4-491F-A6E8-F338D93DF1F2}"/>
              </a:ext>
            </a:extLst>
          </p:cNvPr>
          <p:cNvSpPr/>
          <p:nvPr/>
        </p:nvSpPr>
        <p:spPr>
          <a:xfrm>
            <a:off x="49145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50" dirty="0">
                <a:solidFill>
                  <a:schemeClr val="tx1"/>
                </a:solidFill>
              </a:rPr>
              <a:t>공하영</a:t>
            </a:r>
            <a:r>
              <a:rPr lang="en-US" altLang="ko-KR" sz="1250" dirty="0">
                <a:solidFill>
                  <a:schemeClr val="tx1"/>
                </a:solidFill>
              </a:rPr>
              <a:t>: Python </a:t>
            </a:r>
            <a:r>
              <a:rPr lang="ko-KR" altLang="en-US" sz="1250" dirty="0">
                <a:solidFill>
                  <a:schemeClr val="tx1"/>
                </a:solidFill>
              </a:rPr>
              <a:t>기반 분석 프로젝트를 하며 수집한 데이터를 어떻게 활용해야 하는지 확실히 알 수 있는 계기였습니다</a:t>
            </a:r>
            <a:r>
              <a:rPr lang="en-US" altLang="ko-KR" sz="1250" dirty="0">
                <a:solidFill>
                  <a:schemeClr val="tx1"/>
                </a:solidFill>
              </a:rPr>
              <a:t>. </a:t>
            </a:r>
            <a:r>
              <a:rPr lang="ko-KR" altLang="en-US" sz="1250" dirty="0">
                <a:solidFill>
                  <a:schemeClr val="tx1"/>
                </a:solidFill>
              </a:rPr>
              <a:t>분석하는 과정에서 관련 지식이 얼마나 부족한 지 느꼈으며</a:t>
            </a:r>
            <a:r>
              <a:rPr lang="en-US" altLang="ko-KR" sz="1250" dirty="0">
                <a:solidFill>
                  <a:schemeClr val="tx1"/>
                </a:solidFill>
              </a:rPr>
              <a:t>, </a:t>
            </a:r>
            <a:r>
              <a:rPr lang="ko-KR" altLang="en-US" sz="1250" dirty="0">
                <a:solidFill>
                  <a:schemeClr val="tx1"/>
                </a:solidFill>
              </a:rPr>
              <a:t>앞으로의 공부 방향에 대한 자극제 역할이 될 것 같습니다</a:t>
            </a:r>
            <a:r>
              <a:rPr lang="en-US" altLang="ko-KR" sz="1250" dirty="0">
                <a:solidFill>
                  <a:schemeClr val="tx1"/>
                </a:solidFill>
              </a:rPr>
              <a:t>. </a:t>
            </a:r>
            <a:r>
              <a:rPr lang="ko-KR" altLang="en-US" sz="1250" dirty="0">
                <a:solidFill>
                  <a:schemeClr val="tx1"/>
                </a:solidFill>
              </a:rPr>
              <a:t>함께해 주신 팀원 분들 덕분에 우수한 결과물을 만들어 낼 수 있어 감사합니다</a:t>
            </a:r>
            <a:r>
              <a:rPr lang="en-US" altLang="ko-KR" sz="1250" dirty="0">
                <a:solidFill>
                  <a:schemeClr val="tx1"/>
                </a:solidFill>
              </a:rPr>
              <a:t>.</a:t>
            </a:r>
            <a:endParaRPr lang="ko-KR" altLang="en-US" sz="125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7DD87C-2A29-4609-A897-5EFA8E91B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8" y="1822047"/>
            <a:ext cx="1606953" cy="160695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861283-86FF-475C-AC26-78082D4C18B8}"/>
              </a:ext>
            </a:extLst>
          </p:cNvPr>
          <p:cNvSpPr/>
          <p:nvPr/>
        </p:nvSpPr>
        <p:spPr>
          <a:xfrm>
            <a:off x="336739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FDAC15-237E-42F3-A184-79302EB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3" y="1822047"/>
            <a:ext cx="1606953" cy="160695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A88AD5-079F-4123-860A-7252AD3757B2}"/>
              </a:ext>
            </a:extLst>
          </p:cNvPr>
          <p:cNvSpPr/>
          <p:nvPr/>
        </p:nvSpPr>
        <p:spPr>
          <a:xfrm>
            <a:off x="625990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819352-4EB4-4D40-8E2C-EF01C75F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18" y="1822047"/>
            <a:ext cx="1606953" cy="160695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28A754-3F30-410F-BD3C-C248C50A11F3}"/>
              </a:ext>
            </a:extLst>
          </p:cNvPr>
          <p:cNvSpPr/>
          <p:nvPr/>
        </p:nvSpPr>
        <p:spPr>
          <a:xfrm>
            <a:off x="913584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1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6" y="2682572"/>
            <a:ext cx="2187623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02456" y="4013269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처리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4463F3-F695-4B34-9B10-F608295D4B7B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E48D-9311-4E08-AA2A-7106960CDB72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F6AE12-9442-4080-8E48-86297C8B34C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E95E33-5940-4695-81BE-E9ABBAD41510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E7E73-6F87-4514-915B-DCEFDD04D24D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0FB42-BB07-4ADB-BD2A-3C8FFB51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" b="1340"/>
          <a:stretch/>
        </p:blipFill>
        <p:spPr>
          <a:xfrm>
            <a:off x="7821749" y="4233690"/>
            <a:ext cx="3000104" cy="238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7112B-E560-4E23-BB3C-95FBE9BB08F6}"/>
              </a:ext>
            </a:extLst>
          </p:cNvPr>
          <p:cNvSpPr txBox="1"/>
          <p:nvPr/>
        </p:nvSpPr>
        <p:spPr>
          <a:xfrm>
            <a:off x="7684966" y="3962857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지역별 복원하천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C9E35-2240-42B9-9149-435CFBC9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749" y="4270658"/>
            <a:ext cx="1500052" cy="13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CB110-871D-4107-8EAE-DE1DF9B04EC8}"/>
              </a:ext>
            </a:extLst>
          </p:cNvPr>
          <p:cNvSpPr txBox="1"/>
          <p:nvPr/>
        </p:nvSpPr>
        <p:spPr>
          <a:xfrm>
            <a:off x="601282" y="4586504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0E90D-D3BB-48D3-9555-8647B91EF9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750</Words>
  <Application>Microsoft Office PowerPoint</Application>
  <PresentationFormat>와이드스크린</PresentationFormat>
  <Paragraphs>177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KoPub돋움체 Bold</vt:lpstr>
      <vt:lpstr>210 옴니고딕 030</vt:lpstr>
      <vt:lpstr>KoPub돋움체 Medium</vt:lpstr>
      <vt:lpstr>Arial</vt:lpstr>
      <vt:lpstr>맑은 고딕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공 하영</cp:lastModifiedBy>
  <cp:revision>73</cp:revision>
  <dcterms:created xsi:type="dcterms:W3CDTF">2017-11-16T00:50:54Z</dcterms:created>
  <dcterms:modified xsi:type="dcterms:W3CDTF">2021-04-27T03:49:51Z</dcterms:modified>
</cp:coreProperties>
</file>